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30"/>
  </p:notesMasterIdLst>
  <p:handoutMasterIdLst>
    <p:handoutMasterId r:id="rId31"/>
  </p:handoutMasterIdLst>
  <p:sldIdLst>
    <p:sldId id="652" r:id="rId5"/>
    <p:sldId id="648" r:id="rId6"/>
    <p:sldId id="653" r:id="rId7"/>
    <p:sldId id="654" r:id="rId8"/>
    <p:sldId id="655" r:id="rId9"/>
    <p:sldId id="656" r:id="rId10"/>
    <p:sldId id="657" r:id="rId11"/>
    <p:sldId id="658" r:id="rId12"/>
    <p:sldId id="659" r:id="rId13"/>
    <p:sldId id="668" r:id="rId14"/>
    <p:sldId id="660" r:id="rId15"/>
    <p:sldId id="661" r:id="rId16"/>
    <p:sldId id="662" r:id="rId17"/>
    <p:sldId id="663" r:id="rId18"/>
    <p:sldId id="664" r:id="rId19"/>
    <p:sldId id="665" r:id="rId20"/>
    <p:sldId id="666" r:id="rId21"/>
    <p:sldId id="667" r:id="rId22"/>
    <p:sldId id="669" r:id="rId23"/>
    <p:sldId id="670" r:id="rId24"/>
    <p:sldId id="671" r:id="rId25"/>
    <p:sldId id="672" r:id="rId26"/>
    <p:sldId id="673" r:id="rId27"/>
    <p:sldId id="675" r:id="rId28"/>
    <p:sldId id="674" r:id="rId29"/>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83529" autoAdjust="0"/>
  </p:normalViewPr>
  <p:slideViewPr>
    <p:cSldViewPr snapToGrid="0" snapToObjects="1">
      <p:cViewPr varScale="1">
        <p:scale>
          <a:sx n="227" d="100"/>
          <a:sy n="227" d="100"/>
        </p:scale>
        <p:origin x="756" y="18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10/21/2021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2021-10-21</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a:t>
            </a:r>
            <a:r>
              <a:rPr lang="en-US" noProof="0"/>
              <a:t>folder workshop</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commonlyhttps://docs.cypress.io/api/commands/viewport used functions should be in one place and not in all the test-specs.</a:t>
            </a:r>
          </a:p>
          <a:p>
            <a:pPr marL="0" indent="0">
              <a:buFontTx/>
              <a:buNone/>
            </a:pPr>
            <a:r>
              <a:rPr lang="en-US" noProof="0" dirty="0"/>
              <a:t>A common way to help you to this is to use the PO pattern</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Fixtures</a:t>
            </a:r>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Since we are coding in JavaScript there are some pitfalls when checking web </a:t>
            </a:r>
            <a:r>
              <a:rPr lang="en-US" noProof="0" dirty="0" err="1"/>
              <a:t>gui’s</a:t>
            </a:r>
            <a:r>
              <a:rPr lang="en-US" noProof="0" dirty="0"/>
              <a:t>. One is checking value changes</a:t>
            </a:r>
          </a:p>
          <a:p>
            <a:pPr marL="171450" indent="-171450">
              <a:buFontTx/>
              <a:buChar char="-"/>
            </a:pPr>
            <a:r>
              <a:rPr lang="en-US" noProof="0" dirty="0"/>
              <a:t>Run swag1 and walk thru it</a:t>
            </a:r>
          </a:p>
          <a:p>
            <a:pPr marL="0" indent="0">
              <a:buFontTx/>
              <a:buNone/>
            </a:pPr>
            <a:r>
              <a:rPr lang="en-US" noProof="0" dirty="0"/>
              <a:t>Point out that there are no assertions in the test.</a:t>
            </a:r>
          </a:p>
          <a:p>
            <a:pPr marL="0" indent="0">
              <a:buFontTx/>
              <a:buNone/>
            </a:pPr>
            <a:r>
              <a:rPr lang="en-US" noProof="0" dirty="0"/>
              <a:t>Show code for swag1 point out the ‘then’ when getting sum,  enable log of the 2 total values, run again, explain that test-spec code runs very fast, so test-spec will have reached end long before all callbacks are resolved</a:t>
            </a:r>
          </a:p>
          <a:p>
            <a:pPr marL="0" indent="0">
              <a:buFontTx/>
              <a:buNone/>
            </a:pPr>
            <a:r>
              <a:rPr lang="en-US" noProof="0" dirty="0"/>
              <a:t>Enable </a:t>
            </a:r>
            <a:r>
              <a:rPr lang="en-US" noProof="0" dirty="0" err="1"/>
              <a:t>cy.wait</a:t>
            </a:r>
            <a:r>
              <a:rPr lang="en-US" noProof="0" dirty="0"/>
              <a:t>(), explain why this is not working either -&gt; because script has still run to end, </a:t>
            </a:r>
            <a:r>
              <a:rPr lang="en-US" noProof="0"/>
              <a:t>just cypress </a:t>
            </a: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24</a:t>
            </a:fld>
            <a:endParaRPr lang="sv-SE"/>
          </a:p>
        </p:txBody>
      </p:sp>
    </p:spTree>
    <p:extLst>
      <p:ext uri="{BB962C8B-B14F-4D97-AF65-F5344CB8AC3E}">
        <p14:creationId xmlns:p14="http://schemas.microsoft.com/office/powerpoint/2010/main" val="350843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25</a:t>
            </a:fld>
            <a:endParaRPr lang="sv-SE"/>
          </a:p>
        </p:txBody>
      </p:sp>
    </p:spTree>
    <p:extLst>
      <p:ext uri="{BB962C8B-B14F-4D97-AF65-F5344CB8AC3E}">
        <p14:creationId xmlns:p14="http://schemas.microsoft.com/office/powerpoint/2010/main" val="5229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where example tests are located, open todo.js and show the structure of the test-spec</a:t>
            </a:r>
          </a:p>
          <a:p>
            <a:pPr marL="171450" indent="-171450">
              <a:buFontTx/>
              <a:buChar char="-"/>
            </a:pPr>
            <a:r>
              <a:rPr lang="en-US" noProof="0" dirty="0"/>
              <a:t>Go thru the key-words</a:t>
            </a:r>
          </a:p>
          <a:p>
            <a:pPr marL="171450" indent="-171450">
              <a:buFontTx/>
              <a:buChar char="-"/>
            </a:pPr>
            <a:r>
              <a:rPr lang="en-US" noProof="0" dirty="0"/>
              <a:t>Show the example testcase again and walk thru it</a:t>
            </a:r>
          </a:p>
          <a:p>
            <a:pPr marL="0" indent="0">
              <a:buFontTx/>
              <a:buNone/>
            </a:pPr>
            <a:r>
              <a:rPr lang="en-US" noProof="0" dirty="0"/>
              <a:t>	Mention nested calls.</a:t>
            </a:r>
          </a:p>
          <a:p>
            <a:pPr marL="0" indent="0">
              <a:buFontTx/>
              <a:buNone/>
            </a:pPr>
            <a:endParaRPr lang="en-US" noProof="0" dirty="0"/>
          </a:p>
          <a:p>
            <a:pPr marL="0" indent="0">
              <a:buFontTx/>
              <a:buNone/>
            </a:pPr>
            <a:r>
              <a:rPr lang="en-US" noProof="0" dirty="0"/>
              <a:t>Show element playground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a:t>
            </a:r>
            <a:r>
              <a:rPr lang="en-US" noProof="0" dirty="0" err="1"/>
              <a:t>cypreee</a:t>
            </a:r>
            <a:endParaRPr lang="en-US" noProof="0" dirty="0"/>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661993"/>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endParaRPr lang="en-US" dirty="0"/>
          </a:p>
        </p:txBody>
      </p:sp>
    </p:spTree>
    <p:extLst>
      <p:ext uri="{BB962C8B-B14F-4D97-AF65-F5344CB8AC3E}">
        <p14:creationId xmlns:p14="http://schemas.microsoft.com/office/powerpoint/2010/main" val="182442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Dynamic value checking</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Checking value changes on a subject</a:t>
            </a:r>
          </a:p>
          <a:p>
            <a:pPr marL="800078" lvl="1" indent="-342900">
              <a:buFont typeface="Wingdings" panose="05000000000000000000" pitchFamily="2" charset="2"/>
              <a:buChar char="§"/>
            </a:pPr>
            <a:r>
              <a:rPr lang="en-US" dirty="0"/>
              <a:t>For example, total price in cart when adding a new item</a:t>
            </a:r>
          </a:p>
          <a:p>
            <a:pPr marL="342900" indent="-342900">
              <a:buFont typeface="Wingdings" panose="05000000000000000000" pitchFamily="2" charset="2"/>
              <a:buChar char="§"/>
            </a:pPr>
            <a:r>
              <a:rPr lang="en-US" sz="2400" dirty="0"/>
              <a:t>Best shown in following example</a:t>
            </a:r>
          </a:p>
          <a:p>
            <a:pPr marL="800078" lvl="1" indent="-342900">
              <a:buFont typeface="Wingdings" panose="05000000000000000000" pitchFamily="2" charset="2"/>
              <a:buChar char="§"/>
            </a:pPr>
            <a:r>
              <a:rPr lang="en-US" dirty="0"/>
              <a:t>https://www.saucedemo.com/</a:t>
            </a:r>
          </a:p>
        </p:txBody>
      </p:sp>
    </p:spTree>
    <p:extLst>
      <p:ext uri="{BB962C8B-B14F-4D97-AF65-F5344CB8AC3E}">
        <p14:creationId xmlns:p14="http://schemas.microsoft.com/office/powerpoint/2010/main" val="178832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3BA3C4-2D56-4226-9001-04AF10E6AB5F}"/>
              </a:ext>
            </a:extLst>
          </p:cNvPr>
          <p:cNvSpPr txBox="1"/>
          <p:nvPr/>
        </p:nvSpPr>
        <p:spPr>
          <a:xfrm>
            <a:off x="117987" y="1015845"/>
            <a:ext cx="8912239" cy="3970318"/>
          </a:xfrm>
          <a:prstGeom prst="rect">
            <a:avLst/>
          </a:prstGeom>
          <a:noFill/>
        </p:spPr>
        <p:txBody>
          <a:bodyPr wrap="square">
            <a:spAutoFit/>
          </a:bodyPr>
          <a:lstStyle/>
          <a:p>
            <a:r>
              <a:rPr lang="en-US" b="0" i="0" dirty="0">
                <a:solidFill>
                  <a:srgbClr val="201F1E"/>
                </a:solidFill>
                <a:effectLst/>
              </a:rPr>
              <a:t>BDD, TDD, etc. are not testing. </a:t>
            </a:r>
            <a:br>
              <a:rPr lang="en-US" b="0" i="0" dirty="0">
                <a:solidFill>
                  <a:srgbClr val="201F1E"/>
                </a:solidFill>
                <a:effectLst/>
              </a:rPr>
            </a:br>
            <a:r>
              <a:rPr lang="en-US" b="0" i="0" dirty="0">
                <a:solidFill>
                  <a:srgbClr val="201F1E"/>
                </a:solidFill>
                <a:effectLst/>
              </a:rPr>
              <a:t>They discourage imaginative critical thinking, which is the hallmark of genuine testing. They are shallow, algorithmically-driven checking processes.</a:t>
            </a:r>
            <a:br>
              <a:rPr lang="en-US" dirty="0"/>
            </a:br>
            <a:br>
              <a:rPr lang="en-US" dirty="0"/>
            </a:br>
            <a:r>
              <a:rPr lang="en-US" b="0" i="0" dirty="0">
                <a:solidFill>
                  <a:srgbClr val="201F1E"/>
                </a:solidFill>
                <a:effectLst/>
              </a:rPr>
              <a:t>I am not criticizing them as development practices. </a:t>
            </a:r>
            <a:br>
              <a:rPr lang="en-US" b="0" i="0" dirty="0">
                <a:solidFill>
                  <a:srgbClr val="201F1E"/>
                </a:solidFill>
                <a:effectLst/>
              </a:rPr>
            </a:br>
            <a:r>
              <a:rPr lang="en-US" b="0" i="0" dirty="0">
                <a:solidFill>
                  <a:srgbClr val="201F1E"/>
                </a:solidFill>
                <a:effectLst/>
              </a:rPr>
              <a:t>But to call them testing has done tremendous damage to the testing field. </a:t>
            </a:r>
            <a:br>
              <a:rPr lang="en-US" b="0" i="0" dirty="0">
                <a:solidFill>
                  <a:srgbClr val="201F1E"/>
                </a:solidFill>
                <a:effectLst/>
              </a:rPr>
            </a:br>
            <a:r>
              <a:rPr lang="en-US" b="0" i="0" dirty="0">
                <a:solidFill>
                  <a:srgbClr val="201F1E"/>
                </a:solidFill>
                <a:effectLst/>
              </a:rPr>
              <a:t>Really, the whole idea of testing professionalism has gotten derailed by programmers who confuse the creative process of testing with algorithmic output checking.</a:t>
            </a:r>
            <a:br>
              <a:rPr lang="en-US" dirty="0"/>
            </a:br>
            <a:br>
              <a:rPr lang="en-US" dirty="0"/>
            </a:br>
            <a:r>
              <a:rPr lang="en-US" b="0" i="0" dirty="0">
                <a:solidFill>
                  <a:srgbClr val="201F1E"/>
                </a:solidFill>
                <a:effectLst/>
              </a:rPr>
              <a:t>Yes, testing— real testing— can be integrated with Agile. </a:t>
            </a:r>
            <a:br>
              <a:rPr lang="en-US" b="0" i="0" dirty="0">
                <a:solidFill>
                  <a:srgbClr val="201F1E"/>
                </a:solidFill>
                <a:effectLst/>
              </a:rPr>
            </a:br>
            <a:r>
              <a:rPr lang="en-US" b="0" i="0" dirty="0">
                <a:solidFill>
                  <a:srgbClr val="201F1E"/>
                </a:solidFill>
                <a:effectLst/>
              </a:rPr>
              <a:t>It involves inviting people in who focus on finding problems, rather than using mere positive thinking and “collaboration!” and emoji magic to get us to a good release.</a:t>
            </a:r>
          </a:p>
          <a:p>
            <a:endParaRPr lang="en-US" dirty="0">
              <a:solidFill>
                <a:srgbClr val="201F1E"/>
              </a:solidFill>
            </a:endParaRPr>
          </a:p>
          <a:p>
            <a:r>
              <a:rPr lang="en-US" i="1" dirty="0">
                <a:solidFill>
                  <a:srgbClr val="201F1E"/>
                </a:solidFill>
              </a:rPr>
              <a:t>“James Bach”</a:t>
            </a:r>
            <a:endParaRPr lang="en-US" i="1" dirty="0"/>
          </a:p>
        </p:txBody>
      </p:sp>
    </p:spTree>
    <p:extLst>
      <p:ext uri="{BB962C8B-B14F-4D97-AF65-F5344CB8AC3E}">
        <p14:creationId xmlns:p14="http://schemas.microsoft.com/office/powerpoint/2010/main" val="92898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1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3638</TotalTime>
  <Words>3497</Words>
  <Application>Microsoft Office PowerPoint</Application>
  <PresentationFormat>On-screen Show (16:9)</PresentationFormat>
  <Paragraphs>302</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Cypress Configuration</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lpstr>Dynamic value checking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127</cp:revision>
  <cp:lastPrinted>2021-05-17T11:38:52Z</cp:lastPrinted>
  <dcterms:created xsi:type="dcterms:W3CDTF">2021-09-30T13:37:35Z</dcterms:created>
  <dcterms:modified xsi:type="dcterms:W3CDTF">2021-10-21T12:03:32Z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